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8D25-354F-4E35-AAD9-3CA440952E39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7656-A765-43BD-AA54-5A4EB5962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8D25-354F-4E35-AAD9-3CA440952E39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7656-A765-43BD-AA54-5A4EB5962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8D25-354F-4E35-AAD9-3CA440952E39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7656-A765-43BD-AA54-5A4EB5962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8D25-354F-4E35-AAD9-3CA440952E39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7656-A765-43BD-AA54-5A4EB5962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8D25-354F-4E35-AAD9-3CA440952E39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7656-A765-43BD-AA54-5A4EB5962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8D25-354F-4E35-AAD9-3CA440952E39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7656-A765-43BD-AA54-5A4EB5962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8D25-354F-4E35-AAD9-3CA440952E39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7656-A765-43BD-AA54-5A4EB5962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8D25-354F-4E35-AAD9-3CA440952E39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7656-A765-43BD-AA54-5A4EB5962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8D25-354F-4E35-AAD9-3CA440952E39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7656-A765-43BD-AA54-5A4EB5962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8D25-354F-4E35-AAD9-3CA440952E39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7656-A765-43BD-AA54-5A4EB5962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8D25-354F-4E35-AAD9-3CA440952E39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7656-A765-43BD-AA54-5A4EB5962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78D25-354F-4E35-AAD9-3CA440952E39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A7656-A765-43BD-AA54-5A4EB59628E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6" name="Picture 2" descr="C:\Users\DELL\Documents\для СУПа матем\для матем.jpg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467544" y="260648"/>
            <a:ext cx="8208912" cy="6336704"/>
          </a:xfrm>
          <a:prstGeom prst="rect">
            <a:avLst/>
          </a:prstGeom>
          <a:noFill/>
        </p:spPr>
      </p:pic>
      <p:pic>
        <p:nvPicPr>
          <p:cNvPr id="1027" name="Picture 3" descr="C:\Users\DELL\Documents\для СУПа матем\картинка для матем киска.png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467544" y="3861048"/>
            <a:ext cx="2736304" cy="2771850"/>
          </a:xfrm>
          <a:prstGeom prst="rect">
            <a:avLst/>
          </a:prstGeom>
          <a:noFill/>
        </p:spPr>
      </p:pic>
      <p:pic>
        <p:nvPicPr>
          <p:cNvPr id="1028" name="Picture 4" descr="C:\Users\DELL\Documents\для СУПа матем\колок.jpg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6948264" y="260648"/>
            <a:ext cx="1733550" cy="14287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ГОТОВНОСТЬ РЕБЁНКА К ОБУЧЕНИЮ</a:t>
            </a:r>
            <a:b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 В ШКОЛЕ.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86182" y="5072074"/>
            <a:ext cx="3357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Подготовила : 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педагог-психолог Ковалева В. 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 anchor="t"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Обсуждая проблему эмоционально-волевой готовности к школе Д.Б. </a:t>
            </a:r>
            <a:r>
              <a:rPr lang="ru-RU" dirty="0" err="1" smtClean="0">
                <a:solidFill>
                  <a:srgbClr val="C00000"/>
                </a:solidFill>
              </a:rPr>
              <a:t>Эльконин</a:t>
            </a:r>
            <a:r>
              <a:rPr lang="ru-RU" dirty="0" smtClean="0">
                <a:solidFill>
                  <a:srgbClr val="C00000"/>
                </a:solidFill>
              </a:rPr>
              <a:t> выделил следующие параметры.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умение ребенка сознательно подчинять свои действия правилу, обобщенно определяющему способ действия;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умение ориентироваться на заданную систему требований;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умение внимательно слушать говорящего и точно выполнять задания, предлагаемые в устной форме;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умение самостоятельно выполнять требуемое задание по зрительно воспринимаемому образцу.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 anchor="t"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Характеристика уровней готовности к школьному обучению и адаптации ребенка в школе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400" b="1" i="1" dirty="0" smtClean="0"/>
              <a:t>ребенок к школе не готов,</a:t>
            </a:r>
            <a:r>
              <a:rPr lang="ru-RU" sz="3400" dirty="0" smtClean="0"/>
              <a:t> если он не умеет планировать и контролировать свои действия, мотивация учения низкая, не умеет слушать другого человека и выполнять логические операции в форме понятий;</a:t>
            </a:r>
          </a:p>
          <a:p>
            <a:pPr algn="just"/>
            <a:r>
              <a:rPr lang="ru-RU" sz="3400" b="1" i="1" dirty="0" smtClean="0"/>
              <a:t>ребенок к школе готов</a:t>
            </a:r>
            <a:r>
              <a:rPr lang="ru-RU" sz="3400" dirty="0" smtClean="0"/>
              <a:t>, если он умеет контролировать свои действия (или стремится к этому), ориентируется на скрытые свойства предметов, на закономерности окружающего мира, стремится использовать их в своих действиях, умеет слушать другого человека и умеет (или стремится)выполнять логические операции в форме словесных понятий.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5" y="2143116"/>
            <a:ext cx="67151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внимание.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 anchor="ctr">
            <a:noAutofit/>
          </a:bodyPr>
          <a:lstStyle/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Возраст </a:t>
            </a:r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6-7 лет является переходным  между дошкольным и младшим школьным периодами развития; он характеризуется возрастным кризисом,  именуемым отечественными исследователями кризисом 7 лет. Симптомами кризиса являются: потеря непосредственности, манерничанье, симптом горькой конфеты (ребенку плохо, а он старается этого не показать), неуправляемость поведением ребенка со стороны взрослых, замыкание ребенка в себе. По словам Л.С.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Выготского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«... внешним отличительным признаком семилетнего ребенка является утрата детской непосредственности, появление не совсем понятных странностей, у него несколько вычурное, искусственное, манерное поведение» 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Компоненты готовности к обучению в школе.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b="1" i="1" dirty="0" smtClean="0">
                <a:hlinkClick r:id="rId2" action="ppaction://hlinksldjump"/>
              </a:rPr>
              <a:t>Физическая готовность,</a:t>
            </a:r>
            <a:endParaRPr lang="ru-RU" b="1" i="1" dirty="0" smtClean="0"/>
          </a:p>
          <a:p>
            <a:pPr>
              <a:buFont typeface="Wingdings" pitchFamily="2" charset="2"/>
              <a:buChar char="v"/>
            </a:pPr>
            <a:r>
              <a:rPr lang="ru-RU" b="1" i="1" dirty="0" smtClean="0">
                <a:hlinkClick r:id="rId3" action="ppaction://hlinksldjump"/>
              </a:rPr>
              <a:t>Интеллектуальной готовности,</a:t>
            </a:r>
            <a:endParaRPr lang="ru-RU" b="1" i="1" dirty="0" smtClean="0"/>
          </a:p>
          <a:p>
            <a:pPr>
              <a:buFont typeface="Wingdings" pitchFamily="2" charset="2"/>
              <a:buChar char="v"/>
            </a:pPr>
            <a:r>
              <a:rPr lang="ru-RU" b="1" i="1" dirty="0" smtClean="0">
                <a:hlinkClick r:id="rId4" action="ppaction://hlinksldjump"/>
              </a:rPr>
              <a:t>Личностная и социально-психологическая готовность ,</a:t>
            </a:r>
            <a:endParaRPr lang="ru-RU" b="1" i="1" dirty="0" smtClean="0"/>
          </a:p>
          <a:p>
            <a:pPr>
              <a:buFont typeface="Wingdings" pitchFamily="2" charset="2"/>
              <a:buChar char="v"/>
            </a:pPr>
            <a:r>
              <a:rPr lang="ru-RU" b="1" i="1" dirty="0" smtClean="0">
                <a:hlinkClick r:id="rId5" action="ppaction://hlinksldjump"/>
              </a:rPr>
              <a:t>Мотивационную готовность,</a:t>
            </a:r>
            <a:endParaRPr lang="ru-RU" b="1" i="1" dirty="0" smtClean="0"/>
          </a:p>
          <a:p>
            <a:pPr>
              <a:buFont typeface="Wingdings" pitchFamily="2" charset="2"/>
              <a:buChar char="v"/>
            </a:pPr>
            <a:r>
              <a:rPr lang="ru-RU" b="1" i="1" dirty="0" smtClean="0">
                <a:hlinkClick r:id="rId6" action="ppaction://hlinksldjump"/>
              </a:rPr>
              <a:t>Эмоционально-волевая готовность</a:t>
            </a:r>
            <a:r>
              <a:rPr lang="ru-RU" b="1" i="1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Физическая готовность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определяется показателями веса, роста, мышечного тонуса и др., которые должны соответствовать нормам физического развития детей 6-7-летнего возраста. Также должны учитываться состояние зрения, слуха, моторики (особенно мелких движений кистей рук и пальцев), состояние нервной системы ребенка, общее состояние его здоровья.</a:t>
            </a:r>
            <a:endParaRPr lang="ru-RU" dirty="0"/>
          </a:p>
        </p:txBody>
      </p:sp>
      <p:sp>
        <p:nvSpPr>
          <p:cNvPr id="4" name="Солнце 3">
            <a:hlinkClick r:id="rId2" action="ppaction://hlinksldjump"/>
          </p:cNvPr>
          <p:cNvSpPr/>
          <p:nvPr/>
        </p:nvSpPr>
        <p:spPr>
          <a:xfrm>
            <a:off x="7884368" y="5517232"/>
            <a:ext cx="914400" cy="914400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Интеллектуальной готовности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ru-RU" dirty="0" smtClean="0"/>
              <a:t>включаются не только словарный запас, кругозор, специальные умения, но и уровень развития познавательных процессов и их ориентированность на зону ближайшего развития, высшие формы наглядно-образного мышления, умение выделять учебную задачу и превращать ее в самостоятельную цель деятельности. Переход к системе школьного обучения предполагает переход к системе научных понятий, которые познаются ребенком в процессе изучения школьных предметов. </a:t>
            </a:r>
            <a:endParaRPr lang="ru-RU" dirty="0"/>
          </a:p>
        </p:txBody>
      </p:sp>
      <p:sp>
        <p:nvSpPr>
          <p:cNvPr id="4" name="Солнце 3">
            <a:hlinkClick r:id="rId2" action="ppaction://hlinksldjump"/>
          </p:cNvPr>
          <p:cNvSpPr/>
          <p:nvPr/>
        </p:nvSpPr>
        <p:spPr>
          <a:xfrm>
            <a:off x="8229600" y="5943600"/>
            <a:ext cx="914400" cy="914400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Личностная и социально-психологическая готовность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r"/>
            <a:r>
              <a:rPr lang="ru-RU" dirty="0" smtClean="0"/>
              <a:t> еще одна из предпосылок успешного обучения в школе. Она включает формирование у ребенка готовности к принятию новой «социальной позиции», формирование которой обуславливается новым отношением окружающих к ребенку. Взрослые изменяют требования к ребенку: от него теперь настойчиво ждут большей серьезности, внимательности, усидчивости, ответственного отношения к самообслуживанию и т. д. У старшего дошкольника впервые появляется представление о себе как члене общества.</a:t>
            </a:r>
            <a:endParaRPr lang="ru-RU" dirty="0"/>
          </a:p>
        </p:txBody>
      </p:sp>
      <p:sp>
        <p:nvSpPr>
          <p:cNvPr id="4" name="Солнце 3">
            <a:hlinkClick r:id="rId2" action="ppaction://hlinksldjump"/>
          </p:cNvPr>
          <p:cNvSpPr/>
          <p:nvPr/>
        </p:nvSpPr>
        <p:spPr>
          <a:xfrm>
            <a:off x="7812360" y="5661248"/>
            <a:ext cx="914400" cy="914400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Мотивационную готовность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ru-RU" dirty="0" smtClean="0"/>
              <a:t>Выделяются внешние и внутренние мотивы, привлекающие детей к школе. К внешним относятся особенности школьной жизни ,привлекающие детей внешней стороной – это красивая форма, школьные принадлежности и т. д. к внутренним мотивам относится желание учится (учиться, «чтобы быть как папа» и др.).</a:t>
            </a:r>
            <a:endParaRPr lang="ru-RU" dirty="0"/>
          </a:p>
        </p:txBody>
      </p:sp>
      <p:sp>
        <p:nvSpPr>
          <p:cNvPr id="4" name="Солнце 3">
            <a:hlinkClick r:id="rId2" action="ppaction://hlinksldjump"/>
          </p:cNvPr>
          <p:cNvSpPr/>
          <p:nvPr/>
        </p:nvSpPr>
        <p:spPr>
          <a:xfrm>
            <a:off x="7884368" y="5517232"/>
            <a:ext cx="914400" cy="914400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Л.И. </a:t>
            </a:r>
            <a:r>
              <a:rPr lang="ru-RU" dirty="0" err="1" smtClean="0">
                <a:solidFill>
                  <a:srgbClr val="C00000"/>
                </a:solidFill>
              </a:rPr>
              <a:t>Божович</a:t>
            </a:r>
            <a:r>
              <a:rPr lang="ru-RU" dirty="0" smtClean="0">
                <a:solidFill>
                  <a:srgbClr val="C00000"/>
                </a:solidFill>
              </a:rPr>
              <a:t> были выделены две группы мотивов учения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Широкие социальные мотивы учения, связанные с потребностями ребенка в общении с другими людьми, в их оценке и одобрении. С желаниями ребенка занять определенное место в системе доступных ему общественных отношений.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Мотивы, связанные непосредственно с учебной деятельностью, или познавательные интересы детей, потребность в овладении новыми умениями. Навыками и знаниями.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Эмоционально-волевая готовность.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основном понимается как уменьшение импульсивных реакций и возможность длительное время выполнять не очень привлекательное задание.</a:t>
            </a:r>
            <a:endParaRPr lang="ru-RU" dirty="0"/>
          </a:p>
        </p:txBody>
      </p:sp>
      <p:sp>
        <p:nvSpPr>
          <p:cNvPr id="4" name="Солнце 3">
            <a:hlinkClick r:id="rId2" action="ppaction://hlinksldjump"/>
          </p:cNvPr>
          <p:cNvSpPr/>
          <p:nvPr/>
        </p:nvSpPr>
        <p:spPr>
          <a:xfrm>
            <a:off x="8028384" y="5445224"/>
            <a:ext cx="914400" cy="914400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атематика.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математика.</Template>
  <TotalTime>77</TotalTime>
  <Words>368</Words>
  <Application>Microsoft Office PowerPoint</Application>
  <PresentationFormat>Экран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математика.</vt:lpstr>
      <vt:lpstr>ГОТОВНОСТЬ РЕБЁНКА К ОБУЧЕНИЮ  В ШКОЛЕ.</vt:lpstr>
      <vt:lpstr>Слайд 2</vt:lpstr>
      <vt:lpstr>Компоненты готовности к обучению в школе. </vt:lpstr>
      <vt:lpstr>Физическая готовность </vt:lpstr>
      <vt:lpstr>Интеллектуальной готовности </vt:lpstr>
      <vt:lpstr>Личностная и социально-психологическая готовность</vt:lpstr>
      <vt:lpstr>Мотивационную готовность</vt:lpstr>
      <vt:lpstr>Л.И. Божович были выделены две группы мотивов учения</vt:lpstr>
      <vt:lpstr>Эмоционально-волевая готовность. </vt:lpstr>
      <vt:lpstr>Обсуждая проблему эмоционально-волевой готовности к школе Д.Б. Эльконин выделил следующие параметры.</vt:lpstr>
      <vt:lpstr>Характеристика уровней готовности к школьному обучению и адаптации ребенка в школе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DELL</dc:creator>
  <cp:lastModifiedBy>User</cp:lastModifiedBy>
  <cp:revision>11</cp:revision>
  <dcterms:created xsi:type="dcterms:W3CDTF">2014-10-12T11:10:40Z</dcterms:created>
  <dcterms:modified xsi:type="dcterms:W3CDTF">2020-12-09T05:03:57Z</dcterms:modified>
</cp:coreProperties>
</file>